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9"/>
  </p:notesMasterIdLst>
  <p:sldIdLst>
    <p:sldId id="256" r:id="rId2"/>
    <p:sldId id="272" r:id="rId3"/>
    <p:sldId id="275" r:id="rId4"/>
    <p:sldId id="274" r:id="rId5"/>
    <p:sldId id="276" r:id="rId6"/>
    <p:sldId id="277" r:id="rId7"/>
    <p:sldId id="278" r:id="rId8"/>
    <p:sldId id="279" r:id="rId9"/>
    <p:sldId id="287" r:id="rId10"/>
    <p:sldId id="288" r:id="rId11"/>
    <p:sldId id="280" r:id="rId12"/>
    <p:sldId id="281" r:id="rId13"/>
    <p:sldId id="282" r:id="rId14"/>
    <p:sldId id="289" r:id="rId15"/>
    <p:sldId id="283" r:id="rId16"/>
    <p:sldId id="284" r:id="rId17"/>
    <p:sldId id="285" r:id="rId18"/>
    <p:sldId id="286" r:id="rId19"/>
    <p:sldId id="290" r:id="rId20"/>
    <p:sldId id="291" r:id="rId21"/>
    <p:sldId id="292" r:id="rId22"/>
    <p:sldId id="293" r:id="rId23"/>
    <p:sldId id="294" r:id="rId24"/>
    <p:sldId id="295" r:id="rId25"/>
    <p:sldId id="296" r:id="rId26"/>
    <p:sldId id="297" r:id="rId27"/>
    <p:sldId id="298"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13" autoAdjust="0"/>
    <p:restoredTop sz="94660"/>
  </p:normalViewPr>
  <p:slideViewPr>
    <p:cSldViewPr>
      <p:cViewPr varScale="1">
        <p:scale>
          <a:sx n="57" d="100"/>
          <a:sy n="57" d="100"/>
        </p:scale>
        <p:origin x="-63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D4D771-CB90-42FB-B84C-6EB346A4084B}" type="datetimeFigureOut">
              <a:rPr lang="ru-RU" smtClean="0"/>
              <a:t>01.04.2013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B029B2-D4D2-4315-BE07-6DC10566706D}" type="slidenum">
              <a:rPr lang="ru-RU" smtClean="0"/>
              <a:t>‹#›</a:t>
            </a:fld>
            <a:endParaRPr lang="ru-RU"/>
          </a:p>
        </p:txBody>
      </p:sp>
    </p:spTree>
    <p:extLst>
      <p:ext uri="{BB962C8B-B14F-4D97-AF65-F5344CB8AC3E}">
        <p14:creationId xmlns:p14="http://schemas.microsoft.com/office/powerpoint/2010/main" val="1960952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B4C71EC6-210F-42DE-9C53-41977AD35B3D}" type="datetimeFigureOut">
              <a:rPr lang="ru-RU" smtClean="0"/>
              <a:t>01.04.2013</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B4C71EC6-210F-42DE-9C53-41977AD35B3D}" type="datetimeFigureOut">
              <a:rPr lang="ru-RU" smtClean="0"/>
              <a:t>01.04.2013</a:t>
            </a:fld>
            <a:endParaRPr lang="ru-RU"/>
          </a:p>
        </p:txBody>
      </p:sp>
      <p:sp>
        <p:nvSpPr>
          <p:cNvPr id="9" name="Номер слайда 8"/>
          <p:cNvSpPr>
            <a:spLocks noGrp="1"/>
          </p:cNvSpPr>
          <p:nvPr>
            <p:ph type="sldNum" sz="quarter" idx="15"/>
          </p:nvPr>
        </p:nvSpPr>
        <p:spPr/>
        <p:txBody>
          <a:bodyPr rtlCol="0"/>
          <a:lstStyle/>
          <a:p>
            <a:fld id="{B19B0651-EE4F-4900-A07F-96A6BFA9D0F0}" type="slidenum">
              <a:rPr lang="ru-RU" smtClean="0"/>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B4C71EC6-210F-42DE-9C53-41977AD35B3D}" type="datetimeFigureOut">
              <a:rPr lang="ru-RU" smtClean="0"/>
              <a:t>01.04.2013</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B19B0651-EE4F-4900-A07F-96A6BFA9D0F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01.04.2013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t>01.04.2013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B4C71EC6-210F-42DE-9C53-41977AD35B3D}" type="datetimeFigureOut">
              <a:rPr lang="ru-RU" smtClean="0"/>
              <a:t>01.04.2013</a:t>
            </a:fld>
            <a:endParaRPr lang="ru-RU"/>
          </a:p>
        </p:txBody>
      </p:sp>
      <p:sp>
        <p:nvSpPr>
          <p:cNvPr id="7" name="Номер слайда 6"/>
          <p:cNvSpPr>
            <a:spLocks noGrp="1"/>
          </p:cNvSpPr>
          <p:nvPr>
            <p:ph type="sldNum" sz="quarter" idx="11"/>
          </p:nvPr>
        </p:nvSpPr>
        <p:spPr/>
        <p:txBody>
          <a:bodyPr rtlCol="0"/>
          <a:lstStyle/>
          <a:p>
            <a:fld id="{B19B0651-EE4F-4900-A07F-96A6BFA9D0F0}" type="slidenum">
              <a:rPr lang="ru-RU" smtClean="0"/>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01.04.2013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B4C71EC6-210F-42DE-9C53-41977AD35B3D}" type="datetimeFigureOut">
              <a:rPr lang="ru-RU" smtClean="0"/>
              <a:t>01.04.2013</a:t>
            </a:fld>
            <a:endParaRPr lang="ru-RU"/>
          </a:p>
        </p:txBody>
      </p:sp>
      <p:sp>
        <p:nvSpPr>
          <p:cNvPr id="22" name="Номер слайда 21"/>
          <p:cNvSpPr>
            <a:spLocks noGrp="1"/>
          </p:cNvSpPr>
          <p:nvPr>
            <p:ph type="sldNum" sz="quarter" idx="15"/>
          </p:nvPr>
        </p:nvSpPr>
        <p:spPr/>
        <p:txBody>
          <a:bodyPr rtlCol="0"/>
          <a:lstStyle/>
          <a:p>
            <a:fld id="{B19B0651-EE4F-4900-A07F-96A6BFA9D0F0}" type="slidenum">
              <a:rPr lang="ru-RU" smtClean="0"/>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B4C71EC6-210F-42DE-9C53-41977AD35B3D}" type="datetimeFigureOut">
              <a:rPr lang="ru-RU" smtClean="0"/>
              <a:t>01.04.2013</a:t>
            </a:fld>
            <a:endParaRPr lang="ru-RU"/>
          </a:p>
        </p:txBody>
      </p:sp>
      <p:sp>
        <p:nvSpPr>
          <p:cNvPr id="18" name="Номер слайда 17"/>
          <p:cNvSpPr>
            <a:spLocks noGrp="1"/>
          </p:cNvSpPr>
          <p:nvPr>
            <p:ph type="sldNum" sz="quarter" idx="11"/>
          </p:nvPr>
        </p:nvSpPr>
        <p:spPr/>
        <p:txBody>
          <a:bodyPr rtlCol="0"/>
          <a:lstStyle/>
          <a:p>
            <a:fld id="{B19B0651-EE4F-4900-A07F-96A6BFA9D0F0}" type="slidenum">
              <a:rPr lang="ru-RU" smtClean="0"/>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01.04.2013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01.04.2013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B4C71EC6-210F-42DE-9C53-41977AD35B3D}" type="datetimeFigureOut">
              <a:rPr lang="ru-RU" smtClean="0"/>
              <a:t>01.04.2013</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03648" y="1772816"/>
            <a:ext cx="6552728" cy="1296144"/>
          </a:xfrm>
        </p:spPr>
        <p:txBody>
          <a:bodyPr>
            <a:normAutofit/>
          </a:bodyPr>
          <a:lstStyle/>
          <a:p>
            <a:pPr algn="ctr"/>
            <a:r>
              <a:rPr lang="kk-KZ" sz="3200" dirty="0">
                <a:solidFill>
                  <a:schemeClr val="tx1"/>
                </a:solidFill>
                <a:latin typeface="Times New Roman" pitchFamily="18" charset="0"/>
                <a:cs typeface="Times New Roman" pitchFamily="18" charset="0"/>
              </a:rPr>
              <a:t>ЖАДЫНЫ </a:t>
            </a:r>
            <a:r>
              <a:rPr lang="kk-KZ" sz="3200" dirty="0" smtClean="0">
                <a:solidFill>
                  <a:schemeClr val="tx1"/>
                </a:solidFill>
                <a:latin typeface="Times New Roman" pitchFamily="18" charset="0"/>
                <a:cs typeface="Times New Roman" pitchFamily="18" charset="0"/>
              </a:rPr>
              <a:t>БАСҚАРУ </a:t>
            </a:r>
            <a:br>
              <a:rPr lang="kk-KZ" sz="3200" dirty="0" smtClean="0">
                <a:solidFill>
                  <a:schemeClr val="tx1"/>
                </a:solidFill>
                <a:latin typeface="Times New Roman" pitchFamily="18" charset="0"/>
                <a:cs typeface="Times New Roman" pitchFamily="18" charset="0"/>
              </a:rPr>
            </a:br>
            <a:r>
              <a:rPr lang="kk-KZ" sz="3200" dirty="0" smtClean="0">
                <a:solidFill>
                  <a:schemeClr val="tx1"/>
                </a:solidFill>
                <a:latin typeface="Times New Roman" pitchFamily="18" charset="0"/>
                <a:cs typeface="Times New Roman" pitchFamily="18" charset="0"/>
              </a:rPr>
              <a:t>(жалғасы)</a:t>
            </a:r>
            <a:endParaRPr lang="ru-RU" sz="32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609962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251520" y="332656"/>
            <a:ext cx="8280920" cy="5127392"/>
          </a:xfrm>
        </p:spPr>
        <p:txBody>
          <a:bodyPr>
            <a:noAutofit/>
          </a:bodyPr>
          <a:lstStyle/>
          <a:p>
            <a:pPr marL="0" indent="715963" algn="just">
              <a:buNone/>
            </a:pPr>
            <a:r>
              <a:rPr lang="kk-KZ" sz="3600" b="1" dirty="0">
                <a:latin typeface="Times New Roman" pitchFamily="18" charset="0"/>
                <a:cs typeface="Times New Roman" pitchFamily="18" charset="0"/>
              </a:rPr>
              <a:t>Виртуалды адрестік кеңістік </a:t>
            </a:r>
            <a:r>
              <a:rPr lang="kk-KZ" sz="3600" dirty="0">
                <a:latin typeface="Times New Roman" pitchFamily="18" charset="0"/>
                <a:cs typeface="Times New Roman" pitchFamily="18" charset="0"/>
              </a:rPr>
              <a:t>және </a:t>
            </a:r>
            <a:r>
              <a:rPr lang="kk-KZ" sz="3600" b="1" dirty="0">
                <a:latin typeface="Times New Roman" pitchFamily="18" charset="0"/>
                <a:cs typeface="Times New Roman" pitchFamily="18" charset="0"/>
              </a:rPr>
              <a:t>виртуалды жады </a:t>
            </a:r>
            <a:r>
              <a:rPr lang="kk-KZ" sz="3600" dirty="0">
                <a:latin typeface="Times New Roman" pitchFamily="18" charset="0"/>
                <a:cs typeface="Times New Roman" pitchFamily="18" charset="0"/>
              </a:rPr>
              <a:t>– олар әртүрлі механизмдер және олар міндетті түрде ОЖ бір мезетке жүзеге асырылмайды. Үдерістерге арналған виртуалды адрестік кеңістігі бар, бірақ виртуалды адрес механимі жоқ ОЖ көз алдыға елестетуге болады. Бұл сияқты жағдай, егер әрбір үдеріс үшін  виртуалды адрестік кеңістіктің көлемі физикалық жадыдан кіші болса, мүмкін болады</a:t>
            </a:r>
            <a:r>
              <a:rPr lang="kk-KZ" sz="3600" dirty="0" smtClean="0">
                <a:latin typeface="Times New Roman" pitchFamily="18" charset="0"/>
                <a:cs typeface="Times New Roman" pitchFamily="18" charset="0"/>
              </a:rPr>
              <a:t>.</a:t>
            </a:r>
            <a:r>
              <a:rPr lang="kk-KZ" sz="3400" dirty="0" smtClean="0">
                <a:latin typeface="Times New Roman" pitchFamily="18" charset="0"/>
                <a:cs typeface="Times New Roman" pitchFamily="18" charset="0"/>
              </a:rPr>
              <a:t> </a:t>
            </a:r>
            <a:endParaRPr lang="ru-RU" sz="3400" dirty="0">
              <a:latin typeface="Times New Roman" pitchFamily="18" charset="0"/>
              <a:cs typeface="Times New Roman" pitchFamily="18" charset="0"/>
            </a:endParaRPr>
          </a:p>
          <a:p>
            <a:pPr marL="0" indent="715963" algn="just">
              <a:buNone/>
            </a:pPr>
            <a:endParaRPr lang="kk-KZ" sz="3600" dirty="0">
              <a:latin typeface="Times New Roman" pitchFamily="18" charset="0"/>
              <a:cs typeface="Times New Roman" pitchFamily="18" charset="0"/>
            </a:endParaRPr>
          </a:p>
        </p:txBody>
      </p:sp>
    </p:spTree>
    <p:extLst>
      <p:ext uri="{BB962C8B-B14F-4D97-AF65-F5344CB8AC3E}">
        <p14:creationId xmlns:p14="http://schemas.microsoft.com/office/powerpoint/2010/main" val="644740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404664"/>
            <a:ext cx="8424936" cy="6036112"/>
          </a:xfrm>
        </p:spPr>
        <p:txBody>
          <a:bodyPr>
            <a:noAutofit/>
          </a:bodyPr>
          <a:lstStyle/>
          <a:p>
            <a:pPr marL="0" indent="715963" algn="just">
              <a:buNone/>
            </a:pPr>
            <a:r>
              <a:rPr lang="kk-KZ" sz="3600" dirty="0">
                <a:latin typeface="Times New Roman" pitchFamily="18" charset="0"/>
                <a:cs typeface="Times New Roman" pitchFamily="18" charset="0"/>
              </a:rPr>
              <a:t>Жалпы виртуалды адрестік кеңістік екі үзіліссіз бөлікке бөлінеді: </a:t>
            </a:r>
            <a:r>
              <a:rPr lang="kk-KZ" sz="3600" b="1" dirty="0">
                <a:latin typeface="Times New Roman" pitchFamily="18" charset="0"/>
                <a:cs typeface="Times New Roman" pitchFamily="18" charset="0"/>
              </a:rPr>
              <a:t>жүйелік</a:t>
            </a:r>
            <a:r>
              <a:rPr lang="kk-KZ" sz="3600" dirty="0">
                <a:latin typeface="Times New Roman" pitchFamily="18" charset="0"/>
                <a:cs typeface="Times New Roman" pitchFamily="18" charset="0"/>
              </a:rPr>
              <a:t> және </a:t>
            </a:r>
            <a:r>
              <a:rPr lang="kk-KZ" sz="3600" b="1" dirty="0">
                <a:latin typeface="Times New Roman" pitchFamily="18" charset="0"/>
                <a:cs typeface="Times New Roman" pitchFamily="18" charset="0"/>
              </a:rPr>
              <a:t>қолданушылық</a:t>
            </a:r>
            <a:r>
              <a:rPr lang="kk-KZ" sz="3600" dirty="0" smtClean="0">
                <a:latin typeface="Times New Roman" pitchFamily="18" charset="0"/>
                <a:cs typeface="Times New Roman" pitchFamily="18" charset="0"/>
              </a:rPr>
              <a:t>. </a:t>
            </a:r>
          </a:p>
          <a:p>
            <a:pPr marL="0" indent="715963" algn="just">
              <a:buNone/>
            </a:pPr>
            <a:r>
              <a:rPr lang="kk-KZ" sz="3600" dirty="0">
                <a:latin typeface="Times New Roman" pitchFamily="18" charset="0"/>
                <a:cs typeface="Times New Roman" pitchFamily="18" charset="0"/>
              </a:rPr>
              <a:t>Кейбір ОЖ бұл екі бөлімнің  (мысалы, Windows NT, OS/2) көлемдері бірдей – 2 Гбайттан, бірақ бөлу бөлу түрлі </a:t>
            </a:r>
            <a:r>
              <a:rPr lang="kk-KZ" sz="3600" dirty="0" smtClean="0">
                <a:latin typeface="Times New Roman" pitchFamily="18" charset="0"/>
                <a:cs typeface="Times New Roman" pitchFamily="18" charset="0"/>
              </a:rPr>
              <a:t>болуы да </a:t>
            </a:r>
            <a:r>
              <a:rPr lang="kk-KZ" sz="3600" dirty="0">
                <a:latin typeface="Times New Roman" pitchFamily="18" charset="0"/>
                <a:cs typeface="Times New Roman" pitchFamily="18" charset="0"/>
              </a:rPr>
              <a:t>мүмкін, мысалы, 1 Гбайт – ОЖ үшін, 2 Гбайт - қолданбалы бағдарламалар </a:t>
            </a:r>
            <a:r>
              <a:rPr lang="kk-KZ" sz="3600" dirty="0" smtClean="0">
                <a:latin typeface="Times New Roman" pitchFamily="18" charset="0"/>
                <a:cs typeface="Times New Roman" pitchFamily="18" charset="0"/>
              </a:rPr>
              <a:t>үшін</a:t>
            </a:r>
            <a:r>
              <a:rPr lang="kk-KZ" sz="3600" dirty="0">
                <a:latin typeface="Times New Roman" pitchFamily="18" charset="0"/>
                <a:cs typeface="Times New Roman" pitchFamily="18" charset="0"/>
              </a:rPr>
              <a:t>.</a:t>
            </a:r>
            <a:endParaRPr lang="kk-KZ" sz="36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590762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836712"/>
            <a:ext cx="8136904" cy="5604064"/>
          </a:xfrm>
        </p:spPr>
        <p:txBody>
          <a:bodyPr>
            <a:noAutofit/>
          </a:bodyPr>
          <a:lstStyle/>
          <a:p>
            <a:pPr marL="0" indent="715963" algn="just">
              <a:buNone/>
            </a:pPr>
            <a:r>
              <a:rPr lang="kk-KZ" sz="3600" dirty="0">
                <a:latin typeface="Times New Roman" pitchFamily="18" charset="0"/>
                <a:cs typeface="Times New Roman" pitchFamily="18" charset="0"/>
              </a:rPr>
              <a:t>Әрбір үдерістің виртуалды адрестік кеңістігінің ОЖ сегменттері үшін бөлінген бөлігі барлық үдерістер үшін бірдей болады. Сондықтан белсенді үдерісті ауыстырған уақытта тек оның жеке сегменттері бар виртуалды адрестік кеңістіктің екінші бөлігі ғана ауыстырылады, көбінде – кодтар және қолданбалы бағдарламаның деректері.</a:t>
            </a:r>
          </a:p>
        </p:txBody>
      </p:sp>
    </p:spTree>
    <p:extLst>
      <p:ext uri="{BB962C8B-B14F-4D97-AF65-F5344CB8AC3E}">
        <p14:creationId xmlns:p14="http://schemas.microsoft.com/office/powerpoint/2010/main" val="1188257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95536" y="620688"/>
            <a:ext cx="8424936" cy="5604064"/>
          </a:xfrm>
        </p:spPr>
        <p:txBody>
          <a:bodyPr>
            <a:noAutofit/>
          </a:bodyPr>
          <a:lstStyle/>
          <a:p>
            <a:pPr marL="0" indent="0" algn="just">
              <a:buNone/>
            </a:pPr>
            <a:r>
              <a:rPr lang="kk-KZ" sz="3200" dirty="0">
                <a:latin typeface="Times New Roman" pitchFamily="18" charset="0"/>
                <a:cs typeface="Times New Roman" pitchFamily="18" charset="0"/>
              </a:rPr>
              <a:t>Кез келген типті ОЖ виртуалды жадының жүйелік бөлігіне </a:t>
            </a:r>
            <a:r>
              <a:rPr lang="kk-KZ" sz="3200" b="1" dirty="0">
                <a:latin typeface="Times New Roman" pitchFamily="18" charset="0"/>
                <a:cs typeface="Times New Roman" pitchFamily="18" charset="0"/>
              </a:rPr>
              <a:t>беттік  ығыстыруға ұшырайтын (paged)  аймақ </a:t>
            </a:r>
            <a:r>
              <a:rPr lang="kk-KZ" sz="3200" dirty="0">
                <a:latin typeface="Times New Roman" pitchFamily="18" charset="0"/>
                <a:cs typeface="Times New Roman" pitchFamily="18" charset="0"/>
              </a:rPr>
              <a:t>және </a:t>
            </a:r>
            <a:r>
              <a:rPr lang="kk-KZ" sz="3200" b="1" dirty="0">
                <a:latin typeface="Times New Roman" pitchFamily="18" charset="0"/>
                <a:cs typeface="Times New Roman" pitchFamily="18" charset="0"/>
              </a:rPr>
              <a:t>беттік ығыстыру жүрмейтін (non-paged) аймақтар </a:t>
            </a:r>
            <a:r>
              <a:rPr lang="kk-KZ" sz="3200" dirty="0">
                <a:latin typeface="Times New Roman" pitchFamily="18" charset="0"/>
                <a:cs typeface="Times New Roman" pitchFamily="18" charset="0"/>
              </a:rPr>
              <a:t>кіреді. </a:t>
            </a:r>
            <a:r>
              <a:rPr lang="kk-KZ" sz="3200" b="1" dirty="0">
                <a:latin typeface="Times New Roman" pitchFamily="18" charset="0"/>
                <a:cs typeface="Times New Roman" pitchFamily="18" charset="0"/>
              </a:rPr>
              <a:t>Ығыстырылмайтын аймақта </a:t>
            </a:r>
            <a:r>
              <a:rPr lang="kk-KZ" sz="3200" dirty="0">
                <a:latin typeface="Times New Roman" pitchFamily="18" charset="0"/>
                <a:cs typeface="Times New Roman" pitchFamily="18" charset="0"/>
              </a:rPr>
              <a:t>ОЖ жылдам реакцияны және/немесе жадының үнемі болуын талап ететін модульдері </a:t>
            </a:r>
            <a:r>
              <a:rPr lang="kk-KZ" sz="3200" dirty="0" smtClean="0">
                <a:latin typeface="Times New Roman" pitchFamily="18" charset="0"/>
                <a:cs typeface="Times New Roman" pitchFamily="18" charset="0"/>
              </a:rPr>
              <a:t>орналасады</a:t>
            </a:r>
            <a:r>
              <a:rPr lang="kk-KZ" sz="3200" dirty="0">
                <a:latin typeface="Times New Roman" pitchFamily="18" charset="0"/>
                <a:cs typeface="Times New Roman" pitchFamily="18" charset="0"/>
              </a:rPr>
              <a:t>, мысалы, ағындар диспетчері немесе жады беттерін ауыстыруды басқаратын код. ОЖ басқа модульдері де қолданушылық сегменттер сияқты </a:t>
            </a:r>
            <a:r>
              <a:rPr lang="kk-KZ" sz="3200" b="1" dirty="0">
                <a:latin typeface="Times New Roman" pitchFamily="18" charset="0"/>
                <a:cs typeface="Times New Roman" pitchFamily="18" charset="0"/>
              </a:rPr>
              <a:t>беттік ығыстыруға ұшырайды</a:t>
            </a:r>
            <a:r>
              <a:rPr lang="kk-KZ" sz="3200" dirty="0">
                <a:latin typeface="Times New Roman" pitchFamily="18" charset="0"/>
                <a:cs typeface="Times New Roman" pitchFamily="18" charset="0"/>
              </a:rPr>
              <a:t>.</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4039210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179512" y="1988840"/>
            <a:ext cx="8496944" cy="1931656"/>
          </a:xfrm>
        </p:spPr>
        <p:txBody>
          <a:bodyPr>
            <a:noAutofit/>
          </a:bodyPr>
          <a:lstStyle/>
          <a:p>
            <a:pPr marL="0" indent="715963" algn="ctr">
              <a:spcBef>
                <a:spcPts val="0"/>
              </a:spcBef>
              <a:buNone/>
            </a:pPr>
            <a:r>
              <a:rPr lang="kk-KZ" sz="3200" b="1" dirty="0">
                <a:latin typeface="Times New Roman" pitchFamily="18" charset="0"/>
                <a:cs typeface="Times New Roman" pitchFamily="18" charset="0"/>
              </a:rPr>
              <a:t>Жадыны үлестіру алгоритмдері </a:t>
            </a:r>
            <a:endParaRPr lang="kk-KZ" sz="3100" b="1" dirty="0">
              <a:latin typeface="Times New Roman" pitchFamily="18" charset="0"/>
              <a:cs typeface="Times New Roman" pitchFamily="18" charset="0"/>
            </a:endParaRPr>
          </a:p>
        </p:txBody>
      </p:sp>
    </p:spTree>
    <p:extLst>
      <p:ext uri="{BB962C8B-B14F-4D97-AF65-F5344CB8AC3E}">
        <p14:creationId xmlns:p14="http://schemas.microsoft.com/office/powerpoint/2010/main" val="4039210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7" y="1628800"/>
            <a:ext cx="8219279" cy="3096344"/>
          </a:xfrm>
        </p:spPr>
        <p:txBody>
          <a:bodyPr>
            <a:noAutofit/>
          </a:bodyPr>
          <a:lstStyle/>
          <a:p>
            <a:pPr marL="0" indent="715963" algn="just">
              <a:buNone/>
            </a:pPr>
            <a:r>
              <a:rPr lang="kk-KZ" sz="3200" dirty="0">
                <a:latin typeface="Times New Roman" pitchFamily="18" charset="0"/>
                <a:cs typeface="Times New Roman" pitchFamily="18" charset="0"/>
              </a:rPr>
              <a:t>3 суретте жадыны үлестіру алгоритмдерінің барлығы екі класқа бөлінген: оперативті жады мен диск арасында үдеріс сегменттерін жылжытуды қолданатын алгоритмдер және сыртқы жады қолданылмайтын алгоритмдер</a:t>
            </a:r>
            <a:r>
              <a:rPr lang="kk-KZ" sz="3200" dirty="0" smtClean="0">
                <a:latin typeface="Times New Roman" pitchFamily="18" charset="0"/>
                <a:cs typeface="Times New Roman" pitchFamily="18" charset="0"/>
              </a:rPr>
              <a:t> </a:t>
            </a:r>
            <a:endParaRPr lang="ru-RU" sz="3200" dirty="0">
              <a:latin typeface="Times New Roman" pitchFamily="18" charset="0"/>
              <a:cs typeface="Times New Roman" pitchFamily="18" charset="0"/>
            </a:endParaRPr>
          </a:p>
          <a:p>
            <a:pPr marL="0" indent="715963" algn="just">
              <a:buNone/>
            </a:pPr>
            <a:endParaRPr lang="kk-KZ" sz="3200" b="1" dirty="0">
              <a:latin typeface="Times New Roman" pitchFamily="18" charset="0"/>
              <a:cs typeface="Times New Roman" pitchFamily="18" charset="0"/>
            </a:endParaRPr>
          </a:p>
        </p:txBody>
      </p:sp>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4" name="Прямоугольник 3"/>
          <p:cNvSpPr/>
          <p:nvPr/>
        </p:nvSpPr>
        <p:spPr>
          <a:xfrm>
            <a:off x="590822" y="188640"/>
            <a:ext cx="7951985" cy="584775"/>
          </a:xfrm>
          <a:prstGeom prst="rect">
            <a:avLst/>
          </a:prstGeom>
        </p:spPr>
        <p:txBody>
          <a:bodyPr wrap="none">
            <a:spAutoFit/>
          </a:bodyPr>
          <a:lstStyle/>
          <a:p>
            <a:pPr indent="715963" algn="just"/>
            <a:r>
              <a:rPr lang="kk-KZ" sz="3200" dirty="0">
                <a:latin typeface="Times New Roman" pitchFamily="18" charset="0"/>
                <a:cs typeface="Times New Roman" pitchFamily="18" charset="0"/>
              </a:rPr>
              <a:t>Жадыны үлестіру әдістерінің жіктелінуі</a:t>
            </a:r>
          </a:p>
        </p:txBody>
      </p:sp>
    </p:spTree>
    <p:extLst>
      <p:ext uri="{BB962C8B-B14F-4D97-AF65-F5344CB8AC3E}">
        <p14:creationId xmlns:p14="http://schemas.microsoft.com/office/powerpoint/2010/main" val="4039210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Рисунок 9" descr="http://education.aspu.ru/olifer_img/gl5-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5" y="332656"/>
            <a:ext cx="8440547" cy="583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2821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251520" y="332656"/>
            <a:ext cx="8352928" cy="6048672"/>
          </a:xfrm>
        </p:spPr>
        <p:txBody>
          <a:bodyPr>
            <a:noAutofit/>
          </a:bodyPr>
          <a:lstStyle/>
          <a:p>
            <a:pPr marL="0" indent="814388" algn="just">
              <a:buNone/>
            </a:pPr>
            <a:r>
              <a:rPr lang="kk-KZ" sz="3200" b="1" dirty="0">
                <a:latin typeface="Times New Roman" pitchFamily="18" charset="0"/>
                <a:cs typeface="Times New Roman" pitchFamily="18" charset="0"/>
              </a:rPr>
              <a:t>Жадыны тиянақталған бөлімдермен </a:t>
            </a:r>
            <a:r>
              <a:rPr lang="kk-KZ" sz="3200" dirty="0">
                <a:latin typeface="Times New Roman" pitchFamily="18" charset="0"/>
                <a:cs typeface="Times New Roman" pitchFamily="18" charset="0"/>
              </a:rPr>
              <a:t>(фиксированный раздел) үлестіру. Оперативті жадыны басқарудың қарапайым әдісінің мәнісі келесідей: жады бөлім деп аталатын тиянақталған (белгілі, </a:t>
            </a:r>
            <a:r>
              <a:rPr lang="kk-KZ" sz="3200" dirty="0" smtClean="0">
                <a:latin typeface="Times New Roman" pitchFamily="18" charset="0"/>
                <a:cs typeface="Times New Roman" pitchFamily="18" charset="0"/>
              </a:rPr>
              <a:t>шектеулі) </a:t>
            </a:r>
            <a:r>
              <a:rPr lang="kk-KZ" sz="3200" dirty="0">
                <a:latin typeface="Times New Roman" pitchFamily="18" charset="0"/>
                <a:cs typeface="Times New Roman" pitchFamily="18" charset="0"/>
              </a:rPr>
              <a:t>көлемді бірнеше облыстарға бөлінеді.  Бұл сияқты бөлуді оператор өзі жүйені іске қосқанда немесе оны орнату барысында істей алады. Мұнан кейін бөлімдердің шекаралары ауыспайды.</a:t>
            </a:r>
            <a:endParaRPr lang="ru-RU" sz="3200" dirty="0">
              <a:latin typeface="Times New Roman" pitchFamily="18" charset="0"/>
              <a:cs typeface="Times New Roman" pitchFamily="18" charset="0"/>
            </a:endParaRPr>
          </a:p>
          <a:p>
            <a:pPr marL="0" indent="814388" algn="just">
              <a:buNone/>
            </a:pPr>
            <a:r>
              <a:rPr lang="kk-KZ" sz="3200" dirty="0">
                <a:latin typeface="Times New Roman" pitchFamily="18" charset="0"/>
                <a:cs typeface="Times New Roman" pitchFamily="18" charset="0"/>
              </a:rPr>
              <a:t>Орындау үшін жаңа іске қосылған үдеріс жалпы кезекке (4 а сурет) немесе қандайда бір бөлімге кезекке тұрғызылады (4 б сурет).</a:t>
            </a:r>
            <a:endParaRPr lang="ru-RU" sz="3200" dirty="0">
              <a:latin typeface="Times New Roman" pitchFamily="18" charset="0"/>
              <a:cs typeface="Times New Roman" pitchFamily="18" charset="0"/>
            </a:endParaRPr>
          </a:p>
          <a:p>
            <a:pPr marL="0" indent="814388" algn="just">
              <a:spcBef>
                <a:spcPts val="0"/>
              </a:spcBef>
              <a:buNone/>
            </a:pPr>
            <a:endParaRPr lang="kk-KZ" sz="3200" dirty="0">
              <a:latin typeface="Times New Roman" pitchFamily="18" charset="0"/>
              <a:cs typeface="Times New Roman" pitchFamily="18" charset="0"/>
            </a:endParaRPr>
          </a:p>
        </p:txBody>
      </p:sp>
    </p:spTree>
    <p:extLst>
      <p:ext uri="{BB962C8B-B14F-4D97-AF65-F5344CB8AC3E}">
        <p14:creationId xmlns:p14="http://schemas.microsoft.com/office/powerpoint/2010/main" val="3849006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Рисунок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60648"/>
            <a:ext cx="8280920" cy="649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563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548680"/>
            <a:ext cx="8280920" cy="5604064"/>
          </a:xfrm>
        </p:spPr>
        <p:txBody>
          <a:bodyPr>
            <a:noAutofit/>
          </a:bodyPr>
          <a:lstStyle/>
          <a:p>
            <a:pPr marL="0" indent="814388" algn="just">
              <a:buNone/>
            </a:pPr>
            <a:r>
              <a:rPr lang="kk-KZ" sz="3000" dirty="0">
                <a:latin typeface="Times New Roman" pitchFamily="18" charset="0"/>
                <a:cs typeface="Times New Roman" pitchFamily="18" charset="0"/>
              </a:rPr>
              <a:t>Бұл жағдайда жадыны басқарудың ішкі жүйесі  келесі тапсырмаларды шешеді:</a:t>
            </a:r>
            <a:endParaRPr lang="ru-RU" sz="3000" dirty="0">
              <a:latin typeface="Times New Roman" pitchFamily="18" charset="0"/>
              <a:cs typeface="Times New Roman" pitchFamily="18" charset="0"/>
            </a:endParaRPr>
          </a:p>
          <a:p>
            <a:pPr lvl="0" algn="just"/>
            <a:r>
              <a:rPr lang="kk-KZ" sz="3000" dirty="0">
                <a:latin typeface="Times New Roman" pitchFamily="18" charset="0"/>
                <a:cs typeface="Times New Roman" pitchFamily="18" charset="0"/>
              </a:rPr>
              <a:t>келіп түскен үдеріске қажетті жады көлемін бос бөлімдердің көлемдерімен салыстырып, келетін бөлімді таңдап алады;</a:t>
            </a:r>
            <a:endParaRPr lang="ru-RU" sz="3000" dirty="0">
              <a:latin typeface="Times New Roman" pitchFamily="18" charset="0"/>
              <a:cs typeface="Times New Roman" pitchFamily="18" charset="0"/>
            </a:endParaRPr>
          </a:p>
          <a:p>
            <a:pPr algn="just"/>
            <a:r>
              <a:rPr lang="kk-KZ" sz="3000" dirty="0">
                <a:latin typeface="Times New Roman" pitchFamily="18" charset="0"/>
                <a:cs typeface="Times New Roman" pitchFamily="18" charset="0"/>
              </a:rPr>
              <a:t>бағдарламаны бөлімдердің біріне жүктеп, адрестердің баптауын жасайды. Бағдарлама құрастырушы трансляциялау кезеңінің өзіне-ақ оны орындайтын бөлімді көрсете алады. Бұл жылжытатын жүктеуішті қолданбай-ақ жадының нақты бір облысына икемделіп бапталған машиналық кодты алуға мүмкіндік береді</a:t>
            </a:r>
            <a:r>
              <a:rPr lang="kk-KZ" sz="3000" dirty="0" smtClean="0">
                <a:latin typeface="Times New Roman" pitchFamily="18" charset="0"/>
                <a:cs typeface="Times New Roman" pitchFamily="18" charset="0"/>
              </a:rPr>
              <a:t>.</a:t>
            </a:r>
            <a:endParaRPr lang="ru-RU" sz="3000" dirty="0">
              <a:latin typeface="Times New Roman" pitchFamily="18" charset="0"/>
              <a:cs typeface="Times New Roman" pitchFamily="18" charset="0"/>
            </a:endParaRPr>
          </a:p>
        </p:txBody>
      </p:sp>
    </p:spTree>
    <p:extLst>
      <p:ext uri="{BB962C8B-B14F-4D97-AF65-F5344CB8AC3E}">
        <p14:creationId xmlns:p14="http://schemas.microsoft.com/office/powerpoint/2010/main" val="33128215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179512" y="332656"/>
            <a:ext cx="8496944" cy="5604064"/>
          </a:xfrm>
        </p:spPr>
        <p:txBody>
          <a:bodyPr>
            <a:noAutofit/>
          </a:bodyPr>
          <a:lstStyle/>
          <a:p>
            <a:pPr marL="0" indent="714375" algn="just">
              <a:spcBef>
                <a:spcPts val="0"/>
              </a:spcBef>
              <a:buNone/>
            </a:pPr>
            <a:r>
              <a:rPr lang="kk-KZ" sz="2800" dirty="0">
                <a:latin typeface="Times New Roman" pitchFamily="18" charset="0"/>
                <a:cs typeface="Times New Roman" pitchFamily="18" charset="0"/>
              </a:rPr>
              <a:t> </a:t>
            </a:r>
            <a:r>
              <a:rPr lang="kk-KZ" sz="2800" b="1" dirty="0">
                <a:latin typeface="Times New Roman" pitchFamily="18" charset="0"/>
                <a:cs typeface="Times New Roman" pitchFamily="18" charset="0"/>
              </a:rPr>
              <a:t>Нақты басымдылығы </a:t>
            </a:r>
            <a:r>
              <a:rPr lang="kk-KZ" sz="2800" dirty="0">
                <a:latin typeface="Times New Roman" pitchFamily="18" charset="0"/>
                <a:cs typeface="Times New Roman" pitchFamily="18" charset="0"/>
              </a:rPr>
              <a:t>– жүзеге асурудағы қарапайымдылығында. </a:t>
            </a:r>
            <a:endParaRPr lang="kk-KZ" sz="2800" dirty="0" smtClean="0">
              <a:latin typeface="Times New Roman" pitchFamily="18" charset="0"/>
              <a:cs typeface="Times New Roman" pitchFamily="18" charset="0"/>
            </a:endParaRPr>
          </a:p>
          <a:p>
            <a:pPr marL="0" indent="714375" algn="just">
              <a:spcBef>
                <a:spcPts val="0"/>
              </a:spcBef>
              <a:buNone/>
            </a:pPr>
            <a:r>
              <a:rPr lang="kk-KZ" sz="2800" dirty="0" smtClean="0">
                <a:latin typeface="Times New Roman" pitchFamily="18" charset="0"/>
                <a:cs typeface="Times New Roman" pitchFamily="18" charset="0"/>
              </a:rPr>
              <a:t>Бұл </a:t>
            </a:r>
            <a:r>
              <a:rPr lang="kk-KZ" sz="2800" dirty="0">
                <a:latin typeface="Times New Roman" pitchFamily="18" charset="0"/>
                <a:cs typeface="Times New Roman" pitchFamily="18" charset="0"/>
              </a:rPr>
              <a:t>әдістің </a:t>
            </a:r>
            <a:r>
              <a:rPr lang="kk-KZ" sz="2800" b="1" dirty="0">
                <a:latin typeface="Times New Roman" pitchFamily="18" charset="0"/>
                <a:cs typeface="Times New Roman" pitchFamily="18" charset="0"/>
              </a:rPr>
              <a:t>кемшілігі</a:t>
            </a:r>
            <a:r>
              <a:rPr lang="kk-KZ" sz="2800" dirty="0">
                <a:latin typeface="Times New Roman" pitchFamily="18" charset="0"/>
                <a:cs typeface="Times New Roman" pitchFamily="18" charset="0"/>
              </a:rPr>
              <a:t> –оның қаттылығы (қатаңдылығы). Себебі, әрбір бөлімде тек бір үдеріс қана орындалады, яғни мильтибағдарламалау деңгейі алдын ала бөлімдер санымен шектелген.   Бағдарламаның көлеміне қарамастан ол барлық бөлімді алып тұрады. Мысалы, үш бөлімді жүйеде бір мезетте үштен артық үдерісті қатар орындау мүмкін емес, тіпті оларға қажетті жады көлемі мүлдем аз болса да.  Ал бір жағынан, жадыны бөлімдерге бөліп тастау, бөлімдердің ешбіріне сыймайтын, бірақ бірнеше бөлімнің ішіне </a:t>
            </a:r>
            <a:r>
              <a:rPr lang="kk-KZ" sz="2800" dirty="0" smtClean="0">
                <a:latin typeface="Times New Roman" pitchFamily="18" charset="0"/>
                <a:cs typeface="Times New Roman" pitchFamily="18" charset="0"/>
              </a:rPr>
              <a:t>сыйятын </a:t>
            </a:r>
            <a:r>
              <a:rPr lang="kk-KZ" sz="2800" dirty="0">
                <a:latin typeface="Times New Roman" pitchFamily="18" charset="0"/>
                <a:cs typeface="Times New Roman" pitchFamily="18" charset="0"/>
              </a:rPr>
              <a:t>үдерістер мен бағдарламаларды орындауға мүмкіндік бермейді</a:t>
            </a:r>
            <a:r>
              <a:rPr lang="kk-KZ" sz="2800" dirty="0" smtClean="0">
                <a:latin typeface="Times New Roman" pitchFamily="18" charset="0"/>
                <a:cs typeface="Times New Roman" pitchFamily="18" charset="0"/>
              </a:rPr>
              <a:t>.  </a:t>
            </a:r>
            <a:endParaRPr lang="ru-RU" sz="2800" dirty="0">
              <a:latin typeface="Times New Roman" pitchFamily="18" charset="0"/>
              <a:cs typeface="Times New Roman" pitchFamily="18" charset="0"/>
            </a:endParaRPr>
          </a:p>
          <a:p>
            <a:pPr marL="0" indent="714375" algn="just">
              <a:buNone/>
            </a:pPr>
            <a:r>
              <a:rPr lang="kk-KZ" sz="2800" dirty="0" smtClean="0">
                <a:latin typeface="Times New Roman" pitchFamily="18" charset="0"/>
                <a:cs typeface="Times New Roman" pitchFamily="18" charset="0"/>
              </a:rPr>
              <a:t> </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33128215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95536" y="620688"/>
            <a:ext cx="8136904" cy="5604064"/>
          </a:xfrm>
        </p:spPr>
        <p:txBody>
          <a:bodyPr>
            <a:noAutofit/>
          </a:bodyPr>
          <a:lstStyle/>
          <a:p>
            <a:pPr marL="0" indent="0" algn="just">
              <a:buNone/>
            </a:pPr>
            <a:r>
              <a:rPr lang="kk-KZ" sz="2800" b="1" dirty="0">
                <a:latin typeface="Times New Roman" pitchFamily="18" charset="0"/>
                <a:cs typeface="Times New Roman" pitchFamily="18" charset="0"/>
              </a:rPr>
              <a:t>Жадыны динамикалық бөлімдермен үлестіру</a:t>
            </a:r>
            <a:r>
              <a:rPr lang="kk-KZ" sz="2800" dirty="0">
                <a:latin typeface="Times New Roman" pitchFamily="18" charset="0"/>
                <a:cs typeface="Times New Roman" pitchFamily="18" charset="0"/>
              </a:rPr>
              <a:t>. Бұл жағдайда машинаның жадысы алдын ала бөлімдерге бөлінбейді. Алғашында бағдарламалар (қосымшалар) үшін бөлінген жады бос болады. Әрбір орындалуға келіп түскен бағдарлама үшін үдеріс құру барысында оған қажетті жады бөлінеді (егер қажетті жады көлемі болмаса, онда бағдарлама орындалуға алынбайды және оған үдеріс құрылмайды). Үдеріс аяқталысымен оның орнына басқа үдерісті жүктеуге болады. Сонымен,  кез келген уақыт мезетінде оперативті жады кез келген көлемді бос және бос емес телімдерден (бөлімдерден) тұрады. </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33128215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476672"/>
            <a:ext cx="8208912" cy="5544616"/>
          </a:xfrm>
        </p:spPr>
        <p:txBody>
          <a:bodyPr>
            <a:normAutofit/>
          </a:bodyPr>
          <a:lstStyle/>
          <a:p>
            <a:pPr marL="0" indent="0" algn="just">
              <a:buNone/>
            </a:pPr>
            <a:r>
              <a:rPr lang="kk-KZ" sz="3200" dirty="0">
                <a:latin typeface="Times New Roman" pitchFamily="18" charset="0"/>
                <a:cs typeface="Times New Roman" pitchFamily="18" charset="0"/>
              </a:rPr>
              <a:t>5 суретте динамикалық үлестіруді қолданғандағы әртүрлі мезеттердегі жадының күйі көрсетілген. t0 мезетінде жадыда тек ОЖ, ал t1 мезетінде жады 5 үдерістің арасында үлестірілген, және П4 үдерісі аяқталып, жадыдан шыққалы тұр. П4 үдерісінен босаған орынға t3 мезетінде келіп түскен П6 үдерісі жүктелінуде</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3444179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3074" name="Рисунок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926" y="228600"/>
            <a:ext cx="8275522"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86024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260648"/>
            <a:ext cx="8352928" cy="5604064"/>
          </a:xfrm>
        </p:spPr>
        <p:txBody>
          <a:bodyPr>
            <a:noAutofit/>
          </a:bodyPr>
          <a:lstStyle/>
          <a:p>
            <a:pPr marL="0" indent="814388" algn="just">
              <a:buNone/>
            </a:pPr>
            <a:r>
              <a:rPr lang="kk-KZ" sz="2800" dirty="0">
                <a:latin typeface="Times New Roman" pitchFamily="18" charset="0"/>
                <a:cs typeface="Times New Roman" pitchFamily="18" charset="0"/>
              </a:rPr>
              <a:t>Жадыны бұл сияқты әдіспен басқаруды жүзеге асыруға арналған ОЖ функциялары төмендегідей:</a:t>
            </a:r>
            <a:endParaRPr lang="ru-RU" sz="2800" dirty="0">
              <a:latin typeface="Times New Roman" pitchFamily="18" charset="0"/>
              <a:cs typeface="Times New Roman" pitchFamily="18" charset="0"/>
            </a:endParaRPr>
          </a:p>
          <a:p>
            <a:pPr lvl="0" algn="just"/>
            <a:r>
              <a:rPr lang="kk-KZ" sz="2800" dirty="0">
                <a:latin typeface="Times New Roman" pitchFamily="18" charset="0"/>
                <a:cs typeface="Times New Roman" pitchFamily="18" charset="0"/>
              </a:rPr>
              <a:t>бөлімдердің бастапқы адрестері мен көлемдері көрсетілетін  жиынтық және бос емес облыстардың кестесін жүргізу;</a:t>
            </a:r>
            <a:endParaRPr lang="ru-RU" sz="2800" dirty="0">
              <a:latin typeface="Times New Roman" pitchFamily="18" charset="0"/>
              <a:cs typeface="Times New Roman" pitchFamily="18" charset="0"/>
            </a:endParaRPr>
          </a:p>
          <a:p>
            <a:pPr lvl="0" algn="just"/>
            <a:r>
              <a:rPr lang="kk-KZ" sz="2800" dirty="0">
                <a:latin typeface="Times New Roman" pitchFamily="18" charset="0"/>
                <a:cs typeface="Times New Roman" pitchFamily="18" charset="0"/>
              </a:rPr>
              <a:t>Жаңа үдерісті құруда — жадыға қойылатын талаптарды талдау, бос облыстар кестесін қарау және бөлімді таңдау; </a:t>
            </a:r>
            <a:endParaRPr lang="ru-RU" sz="2800" dirty="0">
              <a:latin typeface="Times New Roman" pitchFamily="18" charset="0"/>
              <a:cs typeface="Times New Roman" pitchFamily="18" charset="0"/>
            </a:endParaRPr>
          </a:p>
          <a:p>
            <a:pPr algn="just"/>
            <a:r>
              <a:rPr lang="kk-KZ" sz="2800" dirty="0">
                <a:latin typeface="Times New Roman" pitchFamily="18" charset="0"/>
                <a:cs typeface="Times New Roman" pitchFamily="18" charset="0"/>
              </a:rPr>
              <a:t>Бөлінген бөлімге бағдарламаны жүктеу және бос және бос емес облыстар кестесіне өзгеріс енгізу. </a:t>
            </a:r>
            <a:endParaRPr lang="kk-KZ" sz="2800" dirty="0" smtClean="0">
              <a:latin typeface="Times New Roman" pitchFamily="18" charset="0"/>
              <a:cs typeface="Times New Roman" pitchFamily="18" charset="0"/>
            </a:endParaRPr>
          </a:p>
          <a:p>
            <a:pPr marL="0" indent="898525" algn="just">
              <a:buNone/>
            </a:pPr>
            <a:r>
              <a:rPr lang="kk-KZ" sz="2800" dirty="0" smtClean="0">
                <a:latin typeface="Times New Roman" pitchFamily="18" charset="0"/>
                <a:cs typeface="Times New Roman" pitchFamily="18" charset="0"/>
              </a:rPr>
              <a:t>Бұл </a:t>
            </a:r>
            <a:r>
              <a:rPr lang="kk-KZ" sz="2800" dirty="0">
                <a:latin typeface="Times New Roman" pitchFamily="18" charset="0"/>
                <a:cs typeface="Times New Roman" pitchFamily="18" charset="0"/>
              </a:rPr>
              <a:t>тәсіл бағдарламалық код жылжытылмайды деп есептейді, яғни адрестерді баптауды жүктеумен қатар жүргізуге </a:t>
            </a:r>
            <a:r>
              <a:rPr lang="kk-KZ" sz="2800" dirty="0" smtClean="0">
                <a:latin typeface="Times New Roman" pitchFamily="18" charset="0"/>
                <a:cs typeface="Times New Roman" pitchFamily="18" charset="0"/>
              </a:rPr>
              <a:t>болады.</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28686024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179512" y="260648"/>
            <a:ext cx="8568952" cy="5604064"/>
          </a:xfrm>
        </p:spPr>
        <p:txBody>
          <a:bodyPr>
            <a:noAutofit/>
          </a:bodyPr>
          <a:lstStyle/>
          <a:p>
            <a:pPr marL="0" indent="720725" algn="just">
              <a:buNone/>
            </a:pPr>
            <a:r>
              <a:rPr lang="kk-KZ" sz="3000" dirty="0">
                <a:latin typeface="Times New Roman" pitchFamily="18" charset="0"/>
                <a:cs typeface="Times New Roman" pitchFamily="18" charset="0"/>
              </a:rPr>
              <a:t>Жадыны тиянақталған бөлімдермен (фиксированный раздел) үлестіру әдісімен </a:t>
            </a:r>
            <a:r>
              <a:rPr lang="kk-KZ" sz="3000" b="1" dirty="0">
                <a:latin typeface="Times New Roman" pitchFamily="18" charset="0"/>
                <a:cs typeface="Times New Roman" pitchFamily="18" charset="0"/>
              </a:rPr>
              <a:t>салыстырғанда</a:t>
            </a:r>
            <a:r>
              <a:rPr lang="kk-KZ" sz="3000" dirty="0">
                <a:latin typeface="Times New Roman" pitchFamily="18" charset="0"/>
                <a:cs typeface="Times New Roman" pitchFamily="18" charset="0"/>
              </a:rPr>
              <a:t> бұл әдістің икемділігі (иілгіштігі) жоғарырақ, бірақ бұл әдістің үлкен кемшілігі бар, ол – жадыны фрагментациялау. Фрагментация - өте кіші көлемді (фрагментті) еркін жадыда көршілес емес (сыбайлас емес) телімдердің өте көп болуы. Олардың кішілігі сондай, ешбір келіп түскен бағдарлама олардың ешқайсысына сыймайды, ал бірақ фагменттердің қосынды көлемі қажетті көлемнен едәуір үлкен болуы мүмкін</a:t>
            </a:r>
            <a:r>
              <a:rPr lang="kk-KZ" sz="3000" dirty="0" smtClean="0">
                <a:latin typeface="Times New Roman" pitchFamily="18" charset="0"/>
                <a:cs typeface="Times New Roman" pitchFamily="18" charset="0"/>
              </a:rPr>
              <a:t>. </a:t>
            </a:r>
          </a:p>
          <a:p>
            <a:pPr marL="0" indent="720725" algn="just">
              <a:buNone/>
            </a:pPr>
            <a:r>
              <a:rPr lang="kk-KZ" sz="2000" dirty="0">
                <a:latin typeface="Times New Roman" pitchFamily="18" charset="0"/>
                <a:cs typeface="Times New Roman" pitchFamily="18" charset="0"/>
              </a:rPr>
              <a:t>Жадыны динамикалық бөлімдермен үлестіру 60-70 жылдардың мультибағдарламалық ОЖ көбінде жадыны басқару ішкі жүйесінің негізінде жатыр, атап айтсақ, аса танымал OS/360 сияқты ОЖ.</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8686024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95536" y="404664"/>
            <a:ext cx="8136904" cy="5604064"/>
          </a:xfrm>
        </p:spPr>
        <p:txBody>
          <a:bodyPr>
            <a:noAutofit/>
          </a:bodyPr>
          <a:lstStyle/>
          <a:p>
            <a:pPr marL="0" indent="720725" algn="just">
              <a:buNone/>
            </a:pPr>
            <a:r>
              <a:rPr lang="kk-KZ" sz="2800" dirty="0">
                <a:latin typeface="Times New Roman" pitchFamily="18" charset="0"/>
                <a:cs typeface="Times New Roman" pitchFamily="18" charset="0"/>
              </a:rPr>
              <a:t> </a:t>
            </a:r>
            <a:r>
              <a:rPr lang="kk-KZ" sz="2800" b="1" dirty="0">
                <a:latin typeface="Times New Roman" pitchFamily="18" charset="0"/>
                <a:cs typeface="Times New Roman" pitchFamily="18" charset="0"/>
              </a:rPr>
              <a:t>Көшірілетін бөлімдер</a:t>
            </a:r>
            <a:r>
              <a:rPr lang="kk-KZ" sz="2800" dirty="0">
                <a:latin typeface="Times New Roman" pitchFamily="18" charset="0"/>
                <a:cs typeface="Times New Roman" pitchFamily="18" charset="0"/>
              </a:rPr>
              <a:t>. Фрагментациямен күресудің әдістерінің бірі бос емес телімдердің барлығын жоғары (үлкен) немесе кіші адрестерге қарай нәтижесінде бос жады біртұтас бос жады құратындай етіп, жыжыту (6 сурет). Бұл жағдайда, ОЖ жадыны динамикалық бөлімдермен үлестіргенде орындайтын функциялармен қатар,  бұл жағдайда ОЖ оқтын-оқтын бөлімдердің ішіндегісін жадының бір жерінен екінші жеріне көшірмесін алып, бос және бос емес облыстардың кестесін жөндеп отырады. Бұл процедура </a:t>
            </a:r>
            <a:r>
              <a:rPr lang="kk-KZ" sz="2800" b="1" dirty="0">
                <a:latin typeface="Times New Roman" pitchFamily="18" charset="0"/>
                <a:cs typeface="Times New Roman" pitchFamily="18" charset="0"/>
              </a:rPr>
              <a:t>сығу </a:t>
            </a:r>
            <a:r>
              <a:rPr lang="kk-KZ" sz="2800" dirty="0">
                <a:latin typeface="Times New Roman" pitchFamily="18" charset="0"/>
                <a:cs typeface="Times New Roman" pitchFamily="18" charset="0"/>
              </a:rPr>
              <a:t>деп аталады</a:t>
            </a:r>
            <a:r>
              <a:rPr lang="kk-KZ" sz="2800" dirty="0" smtClean="0">
                <a:latin typeface="Times New Roman" pitchFamily="18" charset="0"/>
                <a:cs typeface="Times New Roman" pitchFamily="18" charset="0"/>
              </a:rPr>
              <a:t>. </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28686024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251520" y="332656"/>
            <a:ext cx="8424936" cy="5688632"/>
          </a:xfrm>
        </p:spPr>
        <p:txBody>
          <a:bodyPr>
            <a:noAutofit/>
          </a:bodyPr>
          <a:lstStyle/>
          <a:p>
            <a:pPr marL="0" indent="714375" algn="just">
              <a:buNone/>
            </a:pPr>
            <a:r>
              <a:rPr lang="kk-KZ" sz="2800" dirty="0">
                <a:latin typeface="Times New Roman" pitchFamily="18" charset="0"/>
                <a:cs typeface="Times New Roman" pitchFamily="18" charset="0"/>
              </a:rPr>
              <a:t>Сығу үдеріс аяқталған сайын немесе жаңадан құрылған үдеріс үшін бос бөлім жеткіліксіз болғанда ғана орындалады. Бірінші жағдайда, бос және бос емес облыстар кестесіне өзгеріс енгізуге аз уақыт кетеді, ал екінші жағдайда – сығу процедурасына сирек </a:t>
            </a:r>
            <a:r>
              <a:rPr lang="kk-KZ" sz="2800" dirty="0" smtClean="0">
                <a:latin typeface="Times New Roman" pitchFamily="18" charset="0"/>
                <a:cs typeface="Times New Roman" pitchFamily="18" charset="0"/>
              </a:rPr>
              <a:t>орындалады.</a:t>
            </a:r>
          </a:p>
          <a:p>
            <a:pPr marL="0" indent="714375" algn="just">
              <a:buNone/>
            </a:pPr>
            <a:r>
              <a:rPr lang="kk-KZ" sz="2800" dirty="0">
                <a:latin typeface="Times New Roman" pitchFamily="18" charset="0"/>
                <a:cs typeface="Times New Roman" pitchFamily="18" charset="0"/>
              </a:rPr>
              <a:t>Сығу тұғырнамасы жадыны үлестірудің басқа әдістері қолданылған мезетте, мысалы әрбір үдеріс үшін жадының біртұтас облысы емес, ал еркін көлемді (сегмент) жадының бірнеше көршілес телімдері берілген уақытта пайдаланылады.  Бұл сияқты тәсіл OS/2 ертеректегі нұсқаларында пайдаланылған, ал пайда болған фрагментация сегменттерді жылжыту арқылы жойылып </a:t>
            </a:r>
            <a:r>
              <a:rPr lang="kk-KZ" sz="2800" dirty="0" smtClean="0">
                <a:latin typeface="Times New Roman" pitchFamily="18" charset="0"/>
                <a:cs typeface="Times New Roman" pitchFamily="18" charset="0"/>
              </a:rPr>
              <a:t>отырған.</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2619887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6631"/>
            <a:ext cx="8280920" cy="662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28404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1844824"/>
            <a:ext cx="8424936" cy="1440160"/>
          </a:xfrm>
        </p:spPr>
        <p:txBody>
          <a:bodyPr>
            <a:noAutofit/>
          </a:bodyPr>
          <a:lstStyle/>
          <a:p>
            <a:pPr marL="0" indent="714375" algn="ctr">
              <a:buNone/>
            </a:pPr>
            <a:r>
              <a:rPr lang="ru-RU" sz="4400" b="1" dirty="0">
                <a:latin typeface="Times New Roman" pitchFamily="18" charset="0"/>
                <a:cs typeface="Times New Roman" pitchFamily="18" charset="0"/>
              </a:rPr>
              <a:t> Свопинг </a:t>
            </a:r>
            <a:r>
              <a:rPr lang="kk-KZ" sz="4400" b="1" dirty="0">
                <a:latin typeface="Times New Roman" pitchFamily="18" charset="0"/>
                <a:cs typeface="Times New Roman" pitchFamily="18" charset="0"/>
              </a:rPr>
              <a:t>және виртуалды жады</a:t>
            </a:r>
            <a:endParaRPr lang="ru-RU" sz="4400" b="1" dirty="0">
              <a:latin typeface="Times New Roman" pitchFamily="18" charset="0"/>
              <a:cs typeface="Times New Roman" pitchFamily="18" charset="0"/>
            </a:endParaRPr>
          </a:p>
        </p:txBody>
      </p:sp>
    </p:spTree>
    <p:extLst>
      <p:ext uri="{BB962C8B-B14F-4D97-AF65-F5344CB8AC3E}">
        <p14:creationId xmlns:p14="http://schemas.microsoft.com/office/powerpoint/2010/main" val="14779576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251520" y="332656"/>
            <a:ext cx="8424936" cy="5688632"/>
          </a:xfrm>
        </p:spPr>
        <p:txBody>
          <a:bodyPr>
            <a:noAutofit/>
          </a:bodyPr>
          <a:lstStyle/>
          <a:p>
            <a:pPr marL="0" indent="714375" algn="just">
              <a:buNone/>
            </a:pPr>
            <a:r>
              <a:rPr lang="kk-KZ" sz="2800" dirty="0">
                <a:latin typeface="Times New Roman" pitchFamily="18" charset="0"/>
                <a:cs typeface="Times New Roman" pitchFamily="18" charset="0"/>
              </a:rPr>
              <a:t>Бағдарламаның орындалуының қажетті шарты, оның оперативті жадыда орналасуы. Тек бұл жағдайда ғана процессор командаларды алып, оларда көрсетілген әрекеттерді орындай алады. Оперативті жады көлемі бір мезетте орындалатын бағдарламалардың санын және олардың виртуалды адрестік кеңістіктерінің көлемін  шектейді</a:t>
            </a:r>
            <a:r>
              <a:rPr lang="kk-KZ" sz="2800" dirty="0" smtClean="0">
                <a:latin typeface="Times New Roman" pitchFamily="18" charset="0"/>
                <a:cs typeface="Times New Roman" pitchFamily="18" charset="0"/>
              </a:rPr>
              <a:t>.</a:t>
            </a:r>
          </a:p>
          <a:p>
            <a:pPr marL="0" indent="714375" algn="just">
              <a:buNone/>
            </a:pPr>
            <a:r>
              <a:rPr lang="kk-KZ" sz="2800" b="1" dirty="0">
                <a:latin typeface="Times New Roman" pitchFamily="18" charset="0"/>
                <a:cs typeface="Times New Roman" pitchFamily="18" charset="0"/>
              </a:rPr>
              <a:t>Виртуалды</a:t>
            </a:r>
            <a:r>
              <a:rPr lang="kk-KZ" sz="2800" dirty="0">
                <a:latin typeface="Times New Roman" pitchFamily="18" charset="0"/>
                <a:cs typeface="Times New Roman" pitchFamily="18" charset="0"/>
              </a:rPr>
              <a:t> деп қолданушыға немесе қолданушы бағдарламасына  шындығында онда жоқ қасиеттері бар ресурс ретінде көрінетін ресурс. Бұл жағдайда қолданбалы бағдарламалаушы қарамағына </a:t>
            </a:r>
            <a:r>
              <a:rPr lang="kk-KZ" sz="2800" b="1" dirty="0">
                <a:latin typeface="Times New Roman" pitchFamily="18" charset="0"/>
                <a:cs typeface="Times New Roman" pitchFamily="18" charset="0"/>
              </a:rPr>
              <a:t>виртуалды оперативті жады </a:t>
            </a:r>
            <a:r>
              <a:rPr lang="kk-KZ" sz="2800" dirty="0">
                <a:latin typeface="Times New Roman" pitchFamily="18" charset="0"/>
                <a:cs typeface="Times New Roman" pitchFamily="18" charset="0"/>
              </a:rPr>
              <a:t>беріледі, ал оның көлемі жүйеде бар нақты оперативті жады  көлемінен үлкен.</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14779576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251520" y="188640"/>
            <a:ext cx="8424936" cy="5688632"/>
          </a:xfrm>
        </p:spPr>
        <p:txBody>
          <a:bodyPr>
            <a:noAutofit/>
          </a:bodyPr>
          <a:lstStyle/>
          <a:p>
            <a:pPr marL="0" indent="631825" algn="just">
              <a:buNone/>
            </a:pPr>
            <a:r>
              <a:rPr lang="kk-KZ" sz="2800" dirty="0">
                <a:latin typeface="Times New Roman" pitchFamily="18" charset="0"/>
                <a:cs typeface="Times New Roman" pitchFamily="18" charset="0"/>
              </a:rPr>
              <a:t>Оперативті жадыны виртуализациялау ОЖ модульдерінің және процессордың аппараттық сұлбасы (схема) жиынтығы арқылы іске асады және келесі тапсырмаларды шешуді қамтиды: </a:t>
            </a:r>
            <a:endParaRPr lang="ru-RU" sz="2800" dirty="0">
              <a:latin typeface="Times New Roman" pitchFamily="18" charset="0"/>
              <a:cs typeface="Times New Roman" pitchFamily="18" charset="0"/>
            </a:endParaRPr>
          </a:p>
          <a:p>
            <a:pPr lvl="0" algn="just"/>
            <a:r>
              <a:rPr lang="kk-KZ" sz="2800" dirty="0">
                <a:latin typeface="Times New Roman" pitchFamily="18" charset="0"/>
                <a:cs typeface="Times New Roman" pitchFamily="18" charset="0"/>
              </a:rPr>
              <a:t>Түрлі типті есте сақтау құрылғыларға мәліметтерді </a:t>
            </a:r>
            <a:r>
              <a:rPr lang="kk-KZ" sz="2800" dirty="0" smtClean="0">
                <a:latin typeface="Times New Roman" pitchFamily="18" charset="0"/>
                <a:cs typeface="Times New Roman" pitchFamily="18" charset="0"/>
              </a:rPr>
              <a:t>орналастыру, </a:t>
            </a:r>
            <a:r>
              <a:rPr lang="kk-KZ" sz="2800" dirty="0">
                <a:latin typeface="Times New Roman" pitchFamily="18" charset="0"/>
                <a:cs typeface="Times New Roman" pitchFamily="18" charset="0"/>
              </a:rPr>
              <a:t>мысалы, бағдарламалардың кодының бір бөлігін – оперативті жадыда, ал бір бөлімін – диске;</a:t>
            </a:r>
            <a:endParaRPr lang="ru-RU" sz="2800" dirty="0">
              <a:latin typeface="Times New Roman" pitchFamily="18" charset="0"/>
              <a:cs typeface="Times New Roman" pitchFamily="18" charset="0"/>
            </a:endParaRPr>
          </a:p>
          <a:p>
            <a:pPr lvl="0" algn="just"/>
            <a:r>
              <a:rPr lang="kk-KZ" sz="2800" dirty="0">
                <a:latin typeface="Times New Roman" pitchFamily="18" charset="0"/>
                <a:cs typeface="Times New Roman" pitchFamily="18" charset="0"/>
              </a:rPr>
              <a:t> Оперативті жадыдан дискке және керісінше жылжыту үшін үдерістердің немесе олардың бөліктерінің бейнелерін таңдау;</a:t>
            </a:r>
            <a:endParaRPr lang="ru-RU" sz="2800" dirty="0">
              <a:latin typeface="Times New Roman" pitchFamily="18" charset="0"/>
              <a:cs typeface="Times New Roman" pitchFamily="18" charset="0"/>
            </a:endParaRPr>
          </a:p>
          <a:p>
            <a:pPr lvl="0" algn="just"/>
            <a:r>
              <a:rPr lang="kk-KZ" sz="2800" dirty="0">
                <a:latin typeface="Times New Roman" pitchFamily="18" charset="0"/>
                <a:cs typeface="Times New Roman" pitchFamily="18" charset="0"/>
              </a:rPr>
              <a:t>Қажеттітікке байланысты мәліметтерді жады мен диск арасында жылжыту,</a:t>
            </a:r>
            <a:endParaRPr lang="ru-RU" sz="2800" dirty="0">
              <a:latin typeface="Times New Roman" pitchFamily="18" charset="0"/>
              <a:cs typeface="Times New Roman" pitchFamily="18" charset="0"/>
            </a:endParaRPr>
          </a:p>
          <a:p>
            <a:pPr lvl="0" algn="just"/>
            <a:r>
              <a:rPr lang="kk-KZ" sz="2800" dirty="0">
                <a:latin typeface="Times New Roman" pitchFamily="18" charset="0"/>
                <a:cs typeface="Times New Roman" pitchFamily="18" charset="0"/>
              </a:rPr>
              <a:t>Виртуалды адрестерді физикалыққа түрлендіру.</a:t>
            </a:r>
            <a:endParaRPr lang="ru-RU" sz="2800" dirty="0">
              <a:latin typeface="Times New Roman" pitchFamily="18" charset="0"/>
              <a:cs typeface="Times New Roman" pitchFamily="18" charset="0"/>
            </a:endParaRPr>
          </a:p>
          <a:p>
            <a:pPr marL="0" indent="714375" algn="just">
              <a:buNone/>
            </a:pP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1477957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251520" y="332656"/>
            <a:ext cx="8424936" cy="5688632"/>
          </a:xfrm>
        </p:spPr>
        <p:txBody>
          <a:bodyPr>
            <a:noAutofit/>
          </a:bodyPr>
          <a:lstStyle/>
          <a:p>
            <a:pPr marL="0" indent="714375" algn="just">
              <a:buNone/>
            </a:pPr>
            <a:r>
              <a:rPr lang="kk-KZ" sz="2800" dirty="0">
                <a:latin typeface="Times New Roman" pitchFamily="18" charset="0"/>
                <a:cs typeface="Times New Roman" pitchFamily="18" charset="0"/>
              </a:rPr>
              <a:t>Бағдарламаның орындалуының қажетті шарты, оның оперативті жадыда орналасуы. Тек бұл жағдайда ғана процессор командаларды алып, оларда көрсетілген әрекеттерді орындай алады. Оперативті жады көлемі бір мезетте орындалатын бағдарламалардың санын және олардың виртуалды адрестік кеңістіктерінің көлемін  шектейді</a:t>
            </a:r>
            <a:r>
              <a:rPr lang="kk-KZ" sz="2800" dirty="0" smtClean="0">
                <a:latin typeface="Times New Roman" pitchFamily="18" charset="0"/>
                <a:cs typeface="Times New Roman" pitchFamily="18" charset="0"/>
              </a:rPr>
              <a:t>.</a:t>
            </a:r>
          </a:p>
          <a:p>
            <a:pPr marL="0" indent="714375" algn="just">
              <a:buNone/>
            </a:pPr>
            <a:r>
              <a:rPr lang="kk-KZ" sz="2800" b="1" dirty="0">
                <a:latin typeface="Times New Roman" pitchFamily="18" charset="0"/>
                <a:cs typeface="Times New Roman" pitchFamily="18" charset="0"/>
              </a:rPr>
              <a:t>Виртуалды</a:t>
            </a:r>
            <a:r>
              <a:rPr lang="kk-KZ" sz="2800" dirty="0">
                <a:latin typeface="Times New Roman" pitchFamily="18" charset="0"/>
                <a:cs typeface="Times New Roman" pitchFamily="18" charset="0"/>
              </a:rPr>
              <a:t> деп қолданушыға немесе қолданушы бағдарламасына  шындығында онда жоқ қасиеттері бар ресурс ретінде көрінетін ресурс. Бұл жағдайда қолданбалы бағдарламалаушы қарамағына </a:t>
            </a:r>
            <a:r>
              <a:rPr lang="kk-KZ" sz="2800" b="1" dirty="0">
                <a:latin typeface="Times New Roman" pitchFamily="18" charset="0"/>
                <a:cs typeface="Times New Roman" pitchFamily="18" charset="0"/>
              </a:rPr>
              <a:t>виртуалды оперативті жады </a:t>
            </a:r>
            <a:r>
              <a:rPr lang="kk-KZ" sz="2800" dirty="0">
                <a:latin typeface="Times New Roman" pitchFamily="18" charset="0"/>
                <a:cs typeface="Times New Roman" pitchFamily="18" charset="0"/>
              </a:rPr>
              <a:t>беріледі, ал оның көлемі жүйеде бар нақты оперативті жады  көлемінен үлкен.</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11981027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251520" y="332656"/>
            <a:ext cx="8424936" cy="5688632"/>
          </a:xfrm>
        </p:spPr>
        <p:txBody>
          <a:bodyPr>
            <a:noAutofit/>
          </a:bodyPr>
          <a:lstStyle/>
          <a:p>
            <a:pPr marL="0" indent="714375" algn="just">
              <a:buNone/>
            </a:pPr>
            <a:r>
              <a:rPr lang="kk-KZ" sz="2800" dirty="0">
                <a:latin typeface="Times New Roman" pitchFamily="18" charset="0"/>
                <a:cs typeface="Times New Roman" pitchFamily="18" charset="0"/>
              </a:rPr>
              <a:t>Бағдарламаның орындалуының қажетті шарты, оның оперативті жадыда орналасуы. Тек бұл жағдайда ғана процессор командаларды алып, оларда көрсетілген әрекеттерді орындай алады. Оперативті жады көлемі бір мезетте орындалатын бағдарламалардың санын және олардың виртуалды адрестік кеңістіктерінің көлемін  шектейді</a:t>
            </a:r>
            <a:r>
              <a:rPr lang="kk-KZ" sz="2800" dirty="0" smtClean="0">
                <a:latin typeface="Times New Roman" pitchFamily="18" charset="0"/>
                <a:cs typeface="Times New Roman" pitchFamily="18" charset="0"/>
              </a:rPr>
              <a:t>.</a:t>
            </a:r>
          </a:p>
          <a:p>
            <a:pPr marL="0" indent="714375" algn="just">
              <a:buNone/>
            </a:pPr>
            <a:r>
              <a:rPr lang="kk-KZ" sz="2800" b="1" dirty="0">
                <a:latin typeface="Times New Roman" pitchFamily="18" charset="0"/>
                <a:cs typeface="Times New Roman" pitchFamily="18" charset="0"/>
              </a:rPr>
              <a:t>Виртуалды</a:t>
            </a:r>
            <a:r>
              <a:rPr lang="kk-KZ" sz="2800" dirty="0">
                <a:latin typeface="Times New Roman" pitchFamily="18" charset="0"/>
                <a:cs typeface="Times New Roman" pitchFamily="18" charset="0"/>
              </a:rPr>
              <a:t> деп қолданушыға немесе қолданушы бағдарламасына  шындығында онда жоқ қасиеттері бар ресурс ретінде көрінетін ресурс. Бұл жағдайда қолданбалы бағдарламалаушы қарамағына </a:t>
            </a:r>
            <a:r>
              <a:rPr lang="kk-KZ" sz="2800" b="1" dirty="0">
                <a:latin typeface="Times New Roman" pitchFamily="18" charset="0"/>
                <a:cs typeface="Times New Roman" pitchFamily="18" charset="0"/>
              </a:rPr>
              <a:t>виртуалды оперативті жады </a:t>
            </a:r>
            <a:r>
              <a:rPr lang="kk-KZ" sz="2800" dirty="0">
                <a:latin typeface="Times New Roman" pitchFamily="18" charset="0"/>
                <a:cs typeface="Times New Roman" pitchFamily="18" charset="0"/>
              </a:rPr>
              <a:t>беріледі, ал оның көлемі жүйеде бар нақты оперативті жады  көлемінен үлкен.</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11981027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251520" y="332656"/>
            <a:ext cx="8424936" cy="5688632"/>
          </a:xfrm>
        </p:spPr>
        <p:txBody>
          <a:bodyPr>
            <a:noAutofit/>
          </a:bodyPr>
          <a:lstStyle/>
          <a:p>
            <a:pPr marL="0" indent="714375" algn="just">
              <a:buNone/>
            </a:pPr>
            <a:r>
              <a:rPr lang="kk-KZ" sz="2800" dirty="0">
                <a:latin typeface="Times New Roman" pitchFamily="18" charset="0"/>
                <a:cs typeface="Times New Roman" pitchFamily="18" charset="0"/>
              </a:rPr>
              <a:t>Бағдарламаның орындалуының қажетті шарты, оның оперативті жадыда орналасуы. Тек бұл жағдайда ғана процессор командаларды алып, оларда көрсетілген әрекеттерді орындай алады. Оперативті жады көлемі бір мезетте орындалатын бағдарламалардың санын және олардың виртуалды адрестік кеңістіктерінің көлемін  шектейді</a:t>
            </a:r>
            <a:r>
              <a:rPr lang="kk-KZ" sz="2800" dirty="0" smtClean="0">
                <a:latin typeface="Times New Roman" pitchFamily="18" charset="0"/>
                <a:cs typeface="Times New Roman" pitchFamily="18" charset="0"/>
              </a:rPr>
              <a:t>.</a:t>
            </a:r>
          </a:p>
          <a:p>
            <a:pPr marL="0" indent="714375" algn="just">
              <a:buNone/>
            </a:pPr>
            <a:r>
              <a:rPr lang="kk-KZ" sz="2800" b="1" dirty="0">
                <a:latin typeface="Times New Roman" pitchFamily="18" charset="0"/>
                <a:cs typeface="Times New Roman" pitchFamily="18" charset="0"/>
              </a:rPr>
              <a:t>Виртуалды</a:t>
            </a:r>
            <a:r>
              <a:rPr lang="kk-KZ" sz="2800" dirty="0">
                <a:latin typeface="Times New Roman" pitchFamily="18" charset="0"/>
                <a:cs typeface="Times New Roman" pitchFamily="18" charset="0"/>
              </a:rPr>
              <a:t> деп қолданушыға немесе қолданушы бағдарламасына  шындығында онда жоқ қасиеттері бар ресурс ретінде көрінетін ресурс. Бұл жағдайда қолданбалы бағдарламалаушы қарамағына </a:t>
            </a:r>
            <a:r>
              <a:rPr lang="kk-KZ" sz="2800" b="1" dirty="0">
                <a:latin typeface="Times New Roman" pitchFamily="18" charset="0"/>
                <a:cs typeface="Times New Roman" pitchFamily="18" charset="0"/>
              </a:rPr>
              <a:t>виртуалды оперативті жады </a:t>
            </a:r>
            <a:r>
              <a:rPr lang="kk-KZ" sz="2800" dirty="0">
                <a:latin typeface="Times New Roman" pitchFamily="18" charset="0"/>
                <a:cs typeface="Times New Roman" pitchFamily="18" charset="0"/>
              </a:rPr>
              <a:t>беріледі, ал оның көлемі жүйеде бар нақты оперативті жады  көлемінен үлкен.</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11981027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251520" y="332656"/>
            <a:ext cx="8424936" cy="5688632"/>
          </a:xfrm>
        </p:spPr>
        <p:txBody>
          <a:bodyPr>
            <a:noAutofit/>
          </a:bodyPr>
          <a:lstStyle/>
          <a:p>
            <a:pPr marL="0" indent="714375" algn="just">
              <a:buNone/>
            </a:pPr>
            <a:r>
              <a:rPr lang="kk-KZ" sz="2800" dirty="0">
                <a:latin typeface="Times New Roman" pitchFamily="18" charset="0"/>
                <a:cs typeface="Times New Roman" pitchFamily="18" charset="0"/>
              </a:rPr>
              <a:t>Бағдарламаның орындалуының қажетті шарты, оның оперативті жадыда орналасуы. Тек бұл жағдайда ғана процессор командаларды алып, оларда көрсетілген әрекеттерді орындай алады. Оперативті жады көлемі бір мезетте орындалатын бағдарламалардың санын және олардың виртуалды адрестік кеңістіктерінің көлемін  шектейді</a:t>
            </a:r>
            <a:r>
              <a:rPr lang="kk-KZ" sz="2800" dirty="0" smtClean="0">
                <a:latin typeface="Times New Roman" pitchFamily="18" charset="0"/>
                <a:cs typeface="Times New Roman" pitchFamily="18" charset="0"/>
              </a:rPr>
              <a:t>.</a:t>
            </a:r>
          </a:p>
          <a:p>
            <a:pPr marL="0" indent="714375" algn="just">
              <a:buNone/>
            </a:pPr>
            <a:r>
              <a:rPr lang="kk-KZ" sz="2800" b="1" dirty="0">
                <a:latin typeface="Times New Roman" pitchFamily="18" charset="0"/>
                <a:cs typeface="Times New Roman" pitchFamily="18" charset="0"/>
              </a:rPr>
              <a:t>Виртуалды</a:t>
            </a:r>
            <a:r>
              <a:rPr lang="kk-KZ" sz="2800" dirty="0">
                <a:latin typeface="Times New Roman" pitchFamily="18" charset="0"/>
                <a:cs typeface="Times New Roman" pitchFamily="18" charset="0"/>
              </a:rPr>
              <a:t> деп қолданушыға немесе қолданушы бағдарламасына  шындығында онда жоқ қасиеттері бар ресурс ретінде көрінетін ресурс. Бұл жағдайда қолданбалы бағдарламалаушы қарамағына </a:t>
            </a:r>
            <a:r>
              <a:rPr lang="kk-KZ" sz="2800" b="1" dirty="0">
                <a:latin typeface="Times New Roman" pitchFamily="18" charset="0"/>
                <a:cs typeface="Times New Roman" pitchFamily="18" charset="0"/>
              </a:rPr>
              <a:t>виртуалды оперативті жады </a:t>
            </a:r>
            <a:r>
              <a:rPr lang="kk-KZ" sz="2800" dirty="0">
                <a:latin typeface="Times New Roman" pitchFamily="18" charset="0"/>
                <a:cs typeface="Times New Roman" pitchFamily="18" charset="0"/>
              </a:rPr>
              <a:t>беріледі, ал оның көлемі жүйеде бар нақты оперативті жады  көлемінен үлкен.</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11981027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576</TotalTime>
  <Words>1418</Words>
  <Application>Microsoft Office PowerPoint</Application>
  <PresentationFormat>Экран (4:3)</PresentationFormat>
  <Paragraphs>45</Paragraphs>
  <Slides>27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Эркер</vt:lpstr>
      <vt:lpstr>ЖАДЫНЫ БАСҚАРУ  (жалғасы)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ОПЕРАЦИЯЛЫҚ ЖҮЙЕЛЕР. НЕГІЗГІ ТҮСІНІКТЕРІ.  ОЖ ЖІКТЕЛУІ</dc:title>
  <cp:lastModifiedBy>Bakytzhan</cp:lastModifiedBy>
  <cp:revision>42</cp:revision>
  <dcterms:modified xsi:type="dcterms:W3CDTF">2013-04-01T17:16:38Z</dcterms:modified>
</cp:coreProperties>
</file>